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1" r:id="rId1"/>
    <p:sldMasterId id="2147483672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3" r:id="rId9"/>
  </p:sldIdLst>
  <p:sldSz cx="9144000" cy="5143500" type="screen16x9"/>
  <p:notesSz cx="6858000" cy="9144000"/>
  <p:embeddedFontLst>
    <p:embeddedFont>
      <p:font typeface="Arial Black" panose="020B0604020202020204" pitchFamily="34" charset="0"/>
      <p:regular r:id="rId11"/>
      <p:bold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29"/>
  </p:normalViewPr>
  <p:slideViewPr>
    <p:cSldViewPr snapToGrid="0">
      <p:cViewPr varScale="1">
        <p:scale>
          <a:sx n="145" d="100"/>
          <a:sy n="145" d="100"/>
        </p:scale>
        <p:origin x="68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a4d660ba34_0_1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1a4d660ba34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a8c18ef4d8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1a8c18ef4d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c0e7031907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g1c0e7031907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c0e7031907_0_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g1c0e703190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c0e7031907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g1c0e7031907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c0e7031907_0_1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g1c0e7031907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8059fdc44b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18059fdc44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37157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605790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1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605790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3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youtu.be/7CFE5tD1CCI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26"/>
          <p:cNvSpPr txBox="1">
            <a:spLocks noGrp="1"/>
          </p:cNvSpPr>
          <p:nvPr>
            <p:ph type="title"/>
          </p:nvPr>
        </p:nvSpPr>
        <p:spPr>
          <a:xfrm>
            <a:off x="628650" y="1990685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</a:pPr>
            <a:r>
              <a:rPr lang="en" b="1">
                <a:latin typeface="Arial Black"/>
                <a:ea typeface="Arial Black"/>
                <a:cs typeface="Arial Black"/>
                <a:sym typeface="Arial Black"/>
              </a:rPr>
              <a:t>Instalações de Reciclagem (IRs)</a:t>
            </a:r>
            <a:endParaRPr sz="2100" b="1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137" name="Google Shape;137;p26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6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5" name="Google Shape;145;p27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7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47" name="Google Shape;147;p27"/>
          <p:cNvSpPr txBox="1">
            <a:spLocks noGrp="1"/>
          </p:cNvSpPr>
          <p:nvPr>
            <p:ph type="title"/>
          </p:nvPr>
        </p:nvSpPr>
        <p:spPr>
          <a:xfrm>
            <a:off x="162488" y="8680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ts val="3300"/>
              <a:buFont typeface="Arial Black"/>
              <a:buNone/>
            </a:pPr>
            <a:r>
              <a:rPr lang="en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Exemplo de IRs automatizadas</a:t>
            </a:r>
            <a:endParaRPr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148" name="Google Shape;148;p27"/>
          <p:cNvCxnSpPr/>
          <p:nvPr/>
        </p:nvCxnSpPr>
        <p:spPr>
          <a:xfrm>
            <a:off x="0" y="1080980"/>
            <a:ext cx="8049000" cy="0"/>
          </a:xfrm>
          <a:prstGeom prst="straightConnector1">
            <a:avLst/>
          </a:prstGeom>
          <a:noFill/>
          <a:ln w="38100" cap="rnd" cmpd="sng">
            <a:solidFill>
              <a:srgbClr val="98DDBA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1" name="Google Shape;151;p27"/>
          <p:cNvSpPr txBox="1"/>
          <p:nvPr/>
        </p:nvSpPr>
        <p:spPr>
          <a:xfrm>
            <a:off x="152350" y="3674313"/>
            <a:ext cx="3057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Coleta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7"/>
          <p:cNvSpPr/>
          <p:nvPr/>
        </p:nvSpPr>
        <p:spPr>
          <a:xfrm>
            <a:off x="3376500" y="2196925"/>
            <a:ext cx="890700" cy="34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7"/>
          <p:cNvSpPr txBox="1"/>
          <p:nvPr/>
        </p:nvSpPr>
        <p:spPr>
          <a:xfrm>
            <a:off x="4572000" y="3489675"/>
            <a:ext cx="33951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Itens grandes e rígidos removidos manualmente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7"/>
          <p:cNvSpPr/>
          <p:nvPr/>
        </p:nvSpPr>
        <p:spPr>
          <a:xfrm>
            <a:off x="8024700" y="2196925"/>
            <a:ext cx="890700" cy="34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7517A98-C612-2143-9BCE-ED5D39A75E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475" y="1557481"/>
            <a:ext cx="2857500" cy="17653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B3ADB83-E37E-2847-99FD-3368FE54E9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9281" y="1471459"/>
            <a:ext cx="2292294" cy="205389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6D39772-2A8E-3445-BEB7-13B23F00A6E2}"/>
              </a:ext>
            </a:extLst>
          </p:cNvPr>
          <p:cNvSpPr txBox="1"/>
          <p:nvPr/>
        </p:nvSpPr>
        <p:spPr>
          <a:xfrm>
            <a:off x="4691604" y="2837575"/>
            <a:ext cx="15034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recycling pickers in plant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1C758E-4368-D245-B2EF-F9259BA06BA2}"/>
              </a:ext>
            </a:extLst>
          </p:cNvPr>
          <p:cNvSpPr txBox="1"/>
          <p:nvPr/>
        </p:nvSpPr>
        <p:spPr>
          <a:xfrm>
            <a:off x="1270387" y="3299586"/>
            <a:ext cx="1503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recycling truck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1" name="Google Shape;161;p28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8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63" name="Google Shape;163;p28"/>
          <p:cNvSpPr txBox="1">
            <a:spLocks noGrp="1"/>
          </p:cNvSpPr>
          <p:nvPr>
            <p:ph type="title"/>
          </p:nvPr>
        </p:nvSpPr>
        <p:spPr>
          <a:xfrm>
            <a:off x="162488" y="8680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ts val="3300"/>
              <a:buFont typeface="Arial Black"/>
              <a:buNone/>
            </a:pPr>
            <a:r>
              <a:rPr lang="en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Separação de vidros e fibras</a:t>
            </a:r>
            <a:endParaRPr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164" name="Google Shape;164;p28"/>
          <p:cNvCxnSpPr/>
          <p:nvPr/>
        </p:nvCxnSpPr>
        <p:spPr>
          <a:xfrm>
            <a:off x="0" y="1080980"/>
            <a:ext cx="8049000" cy="0"/>
          </a:xfrm>
          <a:prstGeom prst="straightConnector1">
            <a:avLst/>
          </a:prstGeom>
          <a:noFill/>
          <a:ln w="38100" cap="rnd" cmpd="sng">
            <a:solidFill>
              <a:srgbClr val="98DDB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65" name="Google Shape;16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38450" y="1081007"/>
            <a:ext cx="6939410" cy="323814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8"/>
          <p:cNvSpPr txBox="1"/>
          <p:nvPr/>
        </p:nvSpPr>
        <p:spPr>
          <a:xfrm>
            <a:off x="-15550" y="1164338"/>
            <a:ext cx="1551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Separação de vidro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8"/>
          <p:cNvSpPr/>
          <p:nvPr/>
        </p:nvSpPr>
        <p:spPr>
          <a:xfrm>
            <a:off x="162500" y="2171088"/>
            <a:ext cx="890700" cy="34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8"/>
          <p:cNvSpPr txBox="1"/>
          <p:nvPr/>
        </p:nvSpPr>
        <p:spPr>
          <a:xfrm>
            <a:off x="282925" y="3602763"/>
            <a:ext cx="1732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Vidro puro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8"/>
          <p:cNvSpPr/>
          <p:nvPr/>
        </p:nvSpPr>
        <p:spPr>
          <a:xfrm rot="5400000">
            <a:off x="2996900" y="3098920"/>
            <a:ext cx="511200" cy="34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8"/>
          <p:cNvSpPr/>
          <p:nvPr/>
        </p:nvSpPr>
        <p:spPr>
          <a:xfrm>
            <a:off x="3660500" y="2752075"/>
            <a:ext cx="890700" cy="34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8"/>
          <p:cNvSpPr txBox="1"/>
          <p:nvPr/>
        </p:nvSpPr>
        <p:spPr>
          <a:xfrm>
            <a:off x="4184750" y="1120400"/>
            <a:ext cx="4039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Separação de papel/fibra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8"/>
          <p:cNvSpPr/>
          <p:nvPr/>
        </p:nvSpPr>
        <p:spPr>
          <a:xfrm rot="5400000">
            <a:off x="4800725" y="3610120"/>
            <a:ext cx="511200" cy="34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8"/>
          <p:cNvSpPr txBox="1"/>
          <p:nvPr/>
        </p:nvSpPr>
        <p:spPr>
          <a:xfrm>
            <a:off x="4184750" y="4037775"/>
            <a:ext cx="2099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Fardos de fibra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8"/>
          <p:cNvSpPr/>
          <p:nvPr/>
        </p:nvSpPr>
        <p:spPr>
          <a:xfrm>
            <a:off x="7913600" y="2752075"/>
            <a:ext cx="890700" cy="34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47BC66-4A32-9D4A-BB04-B4A7442FA4C3}"/>
              </a:ext>
            </a:extLst>
          </p:cNvPr>
          <p:cNvSpPr txBox="1"/>
          <p:nvPr/>
        </p:nvSpPr>
        <p:spPr>
          <a:xfrm>
            <a:off x="2047239" y="2171088"/>
            <a:ext cx="1503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glass sorter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BF08B39-7C9A-CA4E-89D5-CB24F7CBF4EB}"/>
              </a:ext>
            </a:extLst>
          </p:cNvPr>
          <p:cNvSpPr txBox="1"/>
          <p:nvPr/>
        </p:nvSpPr>
        <p:spPr>
          <a:xfrm>
            <a:off x="5840450" y="2173492"/>
            <a:ext cx="1503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paper sorter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D11C83-5581-DE43-85E7-57327CE519DD}"/>
              </a:ext>
            </a:extLst>
          </p:cNvPr>
          <p:cNvSpPr txBox="1"/>
          <p:nvPr/>
        </p:nvSpPr>
        <p:spPr>
          <a:xfrm>
            <a:off x="6471149" y="3699691"/>
            <a:ext cx="1503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fiber bales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4525655-547E-6D4D-8350-6A5604A8C2DD}"/>
              </a:ext>
            </a:extLst>
          </p:cNvPr>
          <p:cNvSpPr txBox="1"/>
          <p:nvPr/>
        </p:nvSpPr>
        <p:spPr>
          <a:xfrm>
            <a:off x="2640394" y="3799876"/>
            <a:ext cx="1503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glass stream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5" name="Google Shape;185;p29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9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87" name="Google Shape;187;p29"/>
          <p:cNvSpPr txBox="1">
            <a:spLocks noGrp="1"/>
          </p:cNvSpPr>
          <p:nvPr>
            <p:ph type="title"/>
          </p:nvPr>
        </p:nvSpPr>
        <p:spPr>
          <a:xfrm>
            <a:off x="162488" y="8680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ts val="3300"/>
              <a:buFont typeface="Arial Black"/>
              <a:buNone/>
            </a:pPr>
            <a:r>
              <a:rPr lang="en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Metais removidos com imãs</a:t>
            </a:r>
            <a:endParaRPr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188" name="Google Shape;188;p29"/>
          <p:cNvCxnSpPr/>
          <p:nvPr/>
        </p:nvCxnSpPr>
        <p:spPr>
          <a:xfrm>
            <a:off x="0" y="1080980"/>
            <a:ext cx="8049000" cy="0"/>
          </a:xfrm>
          <a:prstGeom prst="straightConnector1">
            <a:avLst/>
          </a:prstGeom>
          <a:noFill/>
          <a:ln w="38100" cap="rnd" cmpd="sng">
            <a:solidFill>
              <a:srgbClr val="98DDB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9" name="Google Shape;18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38450" y="1081007"/>
            <a:ext cx="6939410" cy="323814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9"/>
          <p:cNvSpPr/>
          <p:nvPr/>
        </p:nvSpPr>
        <p:spPr>
          <a:xfrm>
            <a:off x="162500" y="1846650"/>
            <a:ext cx="890700" cy="34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9"/>
          <p:cNvSpPr txBox="1"/>
          <p:nvPr/>
        </p:nvSpPr>
        <p:spPr>
          <a:xfrm>
            <a:off x="5073150" y="1175988"/>
            <a:ext cx="3057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Corrente de Eddy e separação magnética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29"/>
          <p:cNvSpPr/>
          <p:nvPr/>
        </p:nvSpPr>
        <p:spPr>
          <a:xfrm>
            <a:off x="8049000" y="1502550"/>
            <a:ext cx="890700" cy="34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9"/>
          <p:cNvSpPr/>
          <p:nvPr/>
        </p:nvSpPr>
        <p:spPr>
          <a:xfrm rot="5400000">
            <a:off x="5530175" y="2467700"/>
            <a:ext cx="890700" cy="34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9"/>
          <p:cNvSpPr txBox="1"/>
          <p:nvPr/>
        </p:nvSpPr>
        <p:spPr>
          <a:xfrm>
            <a:off x="5306525" y="3180100"/>
            <a:ext cx="13380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Fardos de metal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FEEF286-2A47-8141-8457-42B1AECD556C}"/>
              </a:ext>
            </a:extLst>
          </p:cNvPr>
          <p:cNvSpPr txBox="1"/>
          <p:nvPr/>
        </p:nvSpPr>
        <p:spPr>
          <a:xfrm>
            <a:off x="7004133" y="3419315"/>
            <a:ext cx="1503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metal bales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462FA2C-D568-E148-9C9A-A69F0E2F7D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0061" y="1286513"/>
            <a:ext cx="3906227" cy="313413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DD6A5537-60FB-924E-84DC-2DC9A8662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8432" y="1410324"/>
            <a:ext cx="3733700" cy="3292519"/>
          </a:xfrm>
          <a:prstGeom prst="rect">
            <a:avLst/>
          </a:prstGeom>
        </p:spPr>
      </p:pic>
      <p:sp>
        <p:nvSpPr>
          <p:cNvPr id="204" name="Google Shape;204;p30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5" name="Google Shape;205;p30"/>
          <p:cNvPicPr preferRelativeResize="0"/>
          <p:nvPr/>
        </p:nvPicPr>
        <p:blipFill rotWithShape="1">
          <a:blip r:embed="rId4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0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07" name="Google Shape;207;p30"/>
          <p:cNvSpPr txBox="1">
            <a:spLocks noGrp="1"/>
          </p:cNvSpPr>
          <p:nvPr>
            <p:ph type="title"/>
          </p:nvPr>
        </p:nvSpPr>
        <p:spPr>
          <a:xfrm>
            <a:off x="162501" y="86800"/>
            <a:ext cx="87270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ts val="3300"/>
              <a:buFont typeface="Arial Black"/>
              <a:buNone/>
            </a:pPr>
            <a:r>
              <a:rPr lang="en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Plásticos separados por identidade química</a:t>
            </a:r>
            <a:endParaRPr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208" name="Google Shape;208;p30"/>
          <p:cNvCxnSpPr/>
          <p:nvPr/>
        </p:nvCxnSpPr>
        <p:spPr>
          <a:xfrm>
            <a:off x="0" y="1080980"/>
            <a:ext cx="8049000" cy="0"/>
          </a:xfrm>
          <a:prstGeom prst="straightConnector1">
            <a:avLst/>
          </a:prstGeom>
          <a:noFill/>
          <a:ln w="38100" cap="rnd" cmpd="sng">
            <a:solidFill>
              <a:srgbClr val="98DDB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09" name="Google Shape;20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38450" y="1081007"/>
            <a:ext cx="6939410" cy="323814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0"/>
          <p:cNvSpPr txBox="1"/>
          <p:nvPr/>
        </p:nvSpPr>
        <p:spPr>
          <a:xfrm>
            <a:off x="1622813" y="1145750"/>
            <a:ext cx="3057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Separação de plásticos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30"/>
          <p:cNvSpPr/>
          <p:nvPr/>
        </p:nvSpPr>
        <p:spPr>
          <a:xfrm>
            <a:off x="162500" y="2813025"/>
            <a:ext cx="890700" cy="344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30"/>
          <p:cNvSpPr txBox="1"/>
          <p:nvPr/>
        </p:nvSpPr>
        <p:spPr>
          <a:xfrm>
            <a:off x="99475" y="4706750"/>
            <a:ext cx="56691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https://possibility.teledyneimaging.com/planet-earth-or-planet-plastic/</a:t>
            </a:r>
            <a:endParaRPr sz="1100"/>
          </a:p>
        </p:txBody>
      </p:sp>
      <p:pic>
        <p:nvPicPr>
          <p:cNvPr id="214" name="Google Shape;214;p30"/>
          <p:cNvPicPr preferRelativeResize="0"/>
          <p:nvPr/>
        </p:nvPicPr>
        <p:blipFill rotWithShape="1">
          <a:blip r:embed="rId6">
            <a:alphaModFix/>
          </a:blip>
          <a:srcRect r="86810"/>
          <a:stretch/>
        </p:blipFill>
        <p:spPr>
          <a:xfrm>
            <a:off x="4571989" y="1145750"/>
            <a:ext cx="890701" cy="10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0"/>
          <p:cNvPicPr preferRelativeResize="0"/>
          <p:nvPr/>
        </p:nvPicPr>
        <p:blipFill rotWithShape="1">
          <a:blip r:embed="rId6">
            <a:alphaModFix/>
          </a:blip>
          <a:srcRect l="14897" r="69534"/>
          <a:stretch/>
        </p:blipFill>
        <p:spPr>
          <a:xfrm>
            <a:off x="5600695" y="1394088"/>
            <a:ext cx="1051300" cy="10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0"/>
          <p:cNvPicPr preferRelativeResize="0"/>
          <p:nvPr/>
        </p:nvPicPr>
        <p:blipFill rotWithShape="1">
          <a:blip r:embed="rId6">
            <a:alphaModFix/>
          </a:blip>
          <a:srcRect l="58067" r="28743"/>
          <a:stretch/>
        </p:blipFill>
        <p:spPr>
          <a:xfrm>
            <a:off x="6279314" y="2271800"/>
            <a:ext cx="890701" cy="10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0"/>
          <p:cNvPicPr preferRelativeResize="0"/>
          <p:nvPr/>
        </p:nvPicPr>
        <p:blipFill rotWithShape="1">
          <a:blip r:embed="rId6">
            <a:alphaModFix/>
          </a:blip>
          <a:srcRect l="30045" r="42812"/>
          <a:stretch/>
        </p:blipFill>
        <p:spPr>
          <a:xfrm>
            <a:off x="5499036" y="3547338"/>
            <a:ext cx="1832875" cy="10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0"/>
          <p:cNvPicPr preferRelativeResize="0"/>
          <p:nvPr/>
        </p:nvPicPr>
        <p:blipFill rotWithShape="1">
          <a:blip r:embed="rId6">
            <a:alphaModFix/>
          </a:blip>
          <a:srcRect l="72858"/>
          <a:stretch/>
        </p:blipFill>
        <p:spPr>
          <a:xfrm>
            <a:off x="7331911" y="3547338"/>
            <a:ext cx="1832875" cy="102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0"/>
          <p:cNvSpPr/>
          <p:nvPr/>
        </p:nvSpPr>
        <p:spPr>
          <a:xfrm rot="-4464479">
            <a:off x="4448701" y="2222836"/>
            <a:ext cx="487749" cy="34413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30"/>
          <p:cNvSpPr/>
          <p:nvPr/>
        </p:nvSpPr>
        <p:spPr>
          <a:xfrm rot="-3047408">
            <a:off x="4989012" y="2493731"/>
            <a:ext cx="790619" cy="344144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30"/>
          <p:cNvSpPr/>
          <p:nvPr/>
        </p:nvSpPr>
        <p:spPr>
          <a:xfrm rot="-1752023">
            <a:off x="5397995" y="3024452"/>
            <a:ext cx="916236" cy="34409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30"/>
          <p:cNvSpPr/>
          <p:nvPr/>
        </p:nvSpPr>
        <p:spPr>
          <a:xfrm>
            <a:off x="5575225" y="3590963"/>
            <a:ext cx="3564000" cy="977700"/>
          </a:xfrm>
          <a:prstGeom prst="rect">
            <a:avLst/>
          </a:prstGeom>
          <a:noFill/>
          <a:ln w="38100" cap="flat" cmpd="sng">
            <a:solidFill>
              <a:srgbClr val="E0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0"/>
          <p:cNvSpPr txBox="1"/>
          <p:nvPr/>
        </p:nvSpPr>
        <p:spPr>
          <a:xfrm>
            <a:off x="6050713" y="3233325"/>
            <a:ext cx="3057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E06666"/>
                </a:solidFill>
                <a:latin typeface="Calibri"/>
                <a:ea typeface="Calibri"/>
                <a:cs typeface="Calibri"/>
                <a:sym typeface="Calibri"/>
              </a:rPr>
              <a:t>Não reciclados normalmente</a:t>
            </a:r>
            <a:endParaRPr sz="1800" b="1">
              <a:solidFill>
                <a:srgbClr val="E0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1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9" name="Google Shape;229;p31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1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31" name="Google Shape;231;p31"/>
          <p:cNvSpPr txBox="1">
            <a:spLocks noGrp="1"/>
          </p:cNvSpPr>
          <p:nvPr>
            <p:ph type="title"/>
          </p:nvPr>
        </p:nvSpPr>
        <p:spPr>
          <a:xfrm>
            <a:off x="162488" y="8680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ts val="3300"/>
              <a:buFont typeface="Arial Black"/>
              <a:buNone/>
            </a:pPr>
            <a:r>
              <a:rPr lang="en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Visão geral do processo</a:t>
            </a:r>
            <a:endParaRPr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232" name="Google Shape;232;p31"/>
          <p:cNvCxnSpPr/>
          <p:nvPr/>
        </p:nvCxnSpPr>
        <p:spPr>
          <a:xfrm>
            <a:off x="0" y="1080980"/>
            <a:ext cx="8049000" cy="0"/>
          </a:xfrm>
          <a:prstGeom prst="straightConnector1">
            <a:avLst/>
          </a:prstGeom>
          <a:noFill/>
          <a:ln w="38100" cap="rnd" cmpd="sng">
            <a:solidFill>
              <a:srgbClr val="98DDB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33" name="Google Shape;23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38450" y="1081007"/>
            <a:ext cx="6939410" cy="3238146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1"/>
          <p:cNvSpPr txBox="1"/>
          <p:nvPr/>
        </p:nvSpPr>
        <p:spPr>
          <a:xfrm>
            <a:off x="99475" y="4706750"/>
            <a:ext cx="56691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https://possibility.teledyneimaging.com/planet-earth-or-planet-plastic/</a:t>
            </a:r>
            <a:endParaRPr sz="1100"/>
          </a:p>
        </p:txBody>
      </p:sp>
      <p:sp>
        <p:nvSpPr>
          <p:cNvPr id="237" name="Google Shape;237;p31"/>
          <p:cNvSpPr/>
          <p:nvPr/>
        </p:nvSpPr>
        <p:spPr>
          <a:xfrm>
            <a:off x="1948697" y="1782298"/>
            <a:ext cx="496200" cy="191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1"/>
          <p:cNvSpPr/>
          <p:nvPr/>
        </p:nvSpPr>
        <p:spPr>
          <a:xfrm>
            <a:off x="4538426" y="1782298"/>
            <a:ext cx="496200" cy="191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1"/>
          <p:cNvSpPr/>
          <p:nvPr/>
        </p:nvSpPr>
        <p:spPr>
          <a:xfrm>
            <a:off x="7086457" y="1764602"/>
            <a:ext cx="358200" cy="241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1"/>
          <p:cNvSpPr/>
          <p:nvPr/>
        </p:nvSpPr>
        <p:spPr>
          <a:xfrm>
            <a:off x="7249432" y="3386027"/>
            <a:ext cx="358200" cy="241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31"/>
          <p:cNvSpPr/>
          <p:nvPr/>
        </p:nvSpPr>
        <p:spPr>
          <a:xfrm rot="5400000">
            <a:off x="6219857" y="2451152"/>
            <a:ext cx="358200" cy="241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31"/>
          <p:cNvSpPr/>
          <p:nvPr/>
        </p:nvSpPr>
        <p:spPr>
          <a:xfrm flipH="1">
            <a:off x="4654601" y="3000023"/>
            <a:ext cx="496200" cy="191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1"/>
          <p:cNvSpPr/>
          <p:nvPr/>
        </p:nvSpPr>
        <p:spPr>
          <a:xfrm flipH="1">
            <a:off x="2577526" y="2977198"/>
            <a:ext cx="496200" cy="191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1"/>
          <p:cNvSpPr/>
          <p:nvPr/>
        </p:nvSpPr>
        <p:spPr>
          <a:xfrm rot="5400000">
            <a:off x="3717169" y="3466614"/>
            <a:ext cx="358200" cy="241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21F71E93-D595-A34A-8831-66B001C1B7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15" y="1423692"/>
            <a:ext cx="1884526" cy="116421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6D78741-5F1F-A44F-9B07-1E4F96D222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9697" y="1189744"/>
            <a:ext cx="1561335" cy="1398956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2D1EFDA-654D-A541-8E8C-0CC712152C57}"/>
              </a:ext>
            </a:extLst>
          </p:cNvPr>
          <p:cNvSpPr txBox="1"/>
          <p:nvPr/>
        </p:nvSpPr>
        <p:spPr>
          <a:xfrm>
            <a:off x="5524889" y="1656746"/>
            <a:ext cx="1503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glass sorter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A629F5F-0071-F84C-8734-B926C91E66BE}"/>
              </a:ext>
            </a:extLst>
          </p:cNvPr>
          <p:cNvSpPr txBox="1"/>
          <p:nvPr/>
        </p:nvSpPr>
        <p:spPr>
          <a:xfrm>
            <a:off x="7707387" y="1623592"/>
            <a:ext cx="1503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glass stream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A21F405-68C7-DD43-84C5-95AF9CA6C8F7}"/>
              </a:ext>
            </a:extLst>
          </p:cNvPr>
          <p:cNvSpPr txBox="1"/>
          <p:nvPr/>
        </p:nvSpPr>
        <p:spPr>
          <a:xfrm>
            <a:off x="5774464" y="3208217"/>
            <a:ext cx="1503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paper sorter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5719673-A36E-4C43-997D-58D8EEADF797}"/>
              </a:ext>
            </a:extLst>
          </p:cNvPr>
          <p:cNvSpPr txBox="1"/>
          <p:nvPr/>
        </p:nvSpPr>
        <p:spPr>
          <a:xfrm>
            <a:off x="7834966" y="3191723"/>
            <a:ext cx="117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fiber bales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DEE6868-BDFB-224A-86A9-D967B70DB25A}"/>
              </a:ext>
            </a:extLst>
          </p:cNvPr>
          <p:cNvSpPr txBox="1"/>
          <p:nvPr/>
        </p:nvSpPr>
        <p:spPr>
          <a:xfrm>
            <a:off x="3354096" y="3907839"/>
            <a:ext cx="1503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 of metal bales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4632D7FE-E5BE-7043-A507-A11DCB8D869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2677" t="20005" r="8194" b="11459"/>
          <a:stretch/>
        </p:blipFill>
        <p:spPr>
          <a:xfrm>
            <a:off x="3202620" y="2648779"/>
            <a:ext cx="743729" cy="63377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D0A77F7-513F-9E4C-A7C2-ECD099B40D2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2677" t="20005" r="8194" b="11459"/>
          <a:stretch/>
        </p:blipFill>
        <p:spPr>
          <a:xfrm>
            <a:off x="3928611" y="2614492"/>
            <a:ext cx="743729" cy="63377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5DB7E43-1A6C-7F4D-B051-F31D7B449A1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8033" t="14853" r="6788" b="11129"/>
          <a:stretch/>
        </p:blipFill>
        <p:spPr>
          <a:xfrm flipH="1">
            <a:off x="67320" y="2633198"/>
            <a:ext cx="2372432" cy="181794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0" name="Google Shape;260;p32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2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62" name="Google Shape;262;p32"/>
          <p:cNvSpPr txBox="1">
            <a:spLocks noGrp="1"/>
          </p:cNvSpPr>
          <p:nvPr>
            <p:ph type="title"/>
          </p:nvPr>
        </p:nvSpPr>
        <p:spPr>
          <a:xfrm>
            <a:off x="162488" y="86807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54BBB"/>
              </a:buClr>
              <a:buSzPts val="3300"/>
              <a:buFont typeface="Arial Black"/>
              <a:buNone/>
            </a:pPr>
            <a:r>
              <a:rPr lang="en">
                <a:solidFill>
                  <a:srgbClr val="454BBB"/>
                </a:solidFill>
                <a:latin typeface="Arial Black"/>
                <a:ea typeface="Arial Black"/>
                <a:cs typeface="Arial Black"/>
                <a:sym typeface="Arial Black"/>
              </a:rPr>
              <a:t>Video Link</a:t>
            </a:r>
            <a:endParaRPr>
              <a:solidFill>
                <a:srgbClr val="454BBB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cxnSp>
        <p:nvCxnSpPr>
          <p:cNvPr id="263" name="Google Shape;263;p32"/>
          <p:cNvCxnSpPr/>
          <p:nvPr/>
        </p:nvCxnSpPr>
        <p:spPr>
          <a:xfrm>
            <a:off x="0" y="1080980"/>
            <a:ext cx="8049000" cy="0"/>
          </a:xfrm>
          <a:prstGeom prst="straightConnector1">
            <a:avLst/>
          </a:prstGeom>
          <a:noFill/>
          <a:ln w="38100" cap="rnd" cmpd="sng">
            <a:solidFill>
              <a:srgbClr val="98DDBA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64" name="Google Shape;264;p32"/>
          <p:cNvSpPr txBox="1"/>
          <p:nvPr/>
        </p:nvSpPr>
        <p:spPr>
          <a:xfrm>
            <a:off x="376700" y="1325725"/>
            <a:ext cx="68313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https://youtu.be/7CFE5tD1CCI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3791402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161</Words>
  <Application>Microsoft Macintosh PowerPoint</Application>
  <PresentationFormat>On-screen Show (16:9)</PresentationFormat>
  <Paragraphs>39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Arial Black</vt:lpstr>
      <vt:lpstr>Arial</vt:lpstr>
      <vt:lpstr>Simple Light</vt:lpstr>
      <vt:lpstr>Office Theme</vt:lpstr>
      <vt:lpstr>Instalações de Reciclagem (IRs)</vt:lpstr>
      <vt:lpstr>Exemplo de IRs automatizadas</vt:lpstr>
      <vt:lpstr>Separação de vidros e fibras</vt:lpstr>
      <vt:lpstr>Metais removidos com imãs</vt:lpstr>
      <vt:lpstr>Plásticos separados por identidade química</vt:lpstr>
      <vt:lpstr>Visão geral do processo</vt:lpstr>
      <vt:lpstr>Video Link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Instalações de Reciclagem (IRs)</dc:title>
  <cp:lastModifiedBy>Haley Beech</cp:lastModifiedBy>
  <cp:revision>1</cp:revision>
  <dcterms:modified xsi:type="dcterms:W3CDTF">2024-09-19T22:02:26Z</dcterms:modified>
</cp:coreProperties>
</file>